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6"/>
  </p:notesMasterIdLst>
  <p:sldIdLst>
    <p:sldId id="256" r:id="rId2"/>
    <p:sldId id="260" r:id="rId3"/>
    <p:sldId id="261" r:id="rId4"/>
    <p:sldId id="258" r:id="rId5"/>
  </p:sldIdLst>
  <p:sldSz cx="6858000" cy="9144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610914B-258F-4B64-8760-763DAD26795F}">
          <p14:sldIdLst>
            <p14:sldId id="256"/>
            <p14:sldId id="260"/>
            <p14:sldId id="261"/>
          </p14:sldIdLst>
        </p14:section>
        <p14:section name="Раздел без заголовка" id="{48AFFC37-7B65-45CB-9C97-8F38DD769B5E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00"/>
    <a:srgbClr val="420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286" autoAdjust="0"/>
  </p:normalViewPr>
  <p:slideViewPr>
    <p:cSldViewPr>
      <p:cViewPr>
        <p:scale>
          <a:sx n="100" d="100"/>
          <a:sy n="100" d="100"/>
        </p:scale>
        <p:origin x="90" y="-51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A5758C-B8C2-4769-A518-2B5DA8A2FE4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8CB2C5-E7ED-4FD7-9955-9631259D3560}">
      <dgm:prSet/>
      <dgm:spPr/>
      <dgm:t>
        <a:bodyPr/>
        <a:lstStyle/>
        <a:p>
          <a:pPr rtl="0"/>
          <a:r>
            <a:rPr lang="ru-RU" dirty="0" smtClean="0"/>
            <a:t>2</a:t>
          </a:r>
          <a:endParaRPr lang="ru-RU" dirty="0"/>
        </a:p>
      </dgm:t>
    </dgm:pt>
    <dgm:pt modelId="{2A5353A3-6AD4-492C-ABE6-60D9D0880DA4}" type="parTrans" cxnId="{49303691-8174-465E-849E-6086B74BA4A0}">
      <dgm:prSet/>
      <dgm:spPr/>
      <dgm:t>
        <a:bodyPr/>
        <a:lstStyle/>
        <a:p>
          <a:endParaRPr lang="ru-RU"/>
        </a:p>
      </dgm:t>
    </dgm:pt>
    <dgm:pt modelId="{56E47088-E73F-4FA9-A0B0-5B97F5CE2DC6}" type="sibTrans" cxnId="{49303691-8174-465E-849E-6086B74BA4A0}">
      <dgm:prSet/>
      <dgm:spPr/>
      <dgm:t>
        <a:bodyPr/>
        <a:lstStyle/>
        <a:p>
          <a:endParaRPr lang="ru-RU"/>
        </a:p>
      </dgm:t>
    </dgm:pt>
    <dgm:pt modelId="{DA5E62A7-52F5-44EF-986F-2E28BA876809}" type="pres">
      <dgm:prSet presAssocID="{F7A5758C-B8C2-4769-A518-2B5DA8A2FE4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C66DFE-DF50-48CB-A6FB-51151D55CF50}" type="pres">
      <dgm:prSet presAssocID="{728CB2C5-E7ED-4FD7-9955-9631259D3560}" presName="node" presStyleLbl="node1" presStyleIdx="0" presStyleCnt="1" custFlipHor="1" custScaleX="195793" custScaleY="145852" custRadScaleRad="189205" custRadScaleInc="42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7A9564-86B3-4BD6-9D43-D7DDB5C458CB}" type="presOf" srcId="{F7A5758C-B8C2-4769-A518-2B5DA8A2FE4B}" destId="{DA5E62A7-52F5-44EF-986F-2E28BA876809}" srcOrd="0" destOrd="0" presId="urn:microsoft.com/office/officeart/2005/8/layout/cycle2"/>
    <dgm:cxn modelId="{49303691-8174-465E-849E-6086B74BA4A0}" srcId="{F7A5758C-B8C2-4769-A518-2B5DA8A2FE4B}" destId="{728CB2C5-E7ED-4FD7-9955-9631259D3560}" srcOrd="0" destOrd="0" parTransId="{2A5353A3-6AD4-492C-ABE6-60D9D0880DA4}" sibTransId="{56E47088-E73F-4FA9-A0B0-5B97F5CE2DC6}"/>
    <dgm:cxn modelId="{9EBF1B47-CC62-4CF9-8689-385333A99782}" type="presOf" srcId="{728CB2C5-E7ED-4FD7-9955-9631259D3560}" destId="{69C66DFE-DF50-48CB-A6FB-51151D55CF50}" srcOrd="0" destOrd="0" presId="urn:microsoft.com/office/officeart/2005/8/layout/cycle2"/>
    <dgm:cxn modelId="{A7943B0C-3285-4A3B-838B-3F126F222583}" type="presParOf" srcId="{DA5E62A7-52F5-44EF-986F-2E28BA876809}" destId="{69C66DFE-DF50-48CB-A6FB-51151D55CF5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C66DFE-DF50-48CB-A6FB-51151D55CF50}">
      <dsp:nvSpPr>
        <dsp:cNvPr id="0" name=""/>
        <dsp:cNvSpPr/>
      </dsp:nvSpPr>
      <dsp:spPr>
        <a:xfrm flipH="1">
          <a:off x="0" y="0"/>
          <a:ext cx="332019" cy="2473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2</a:t>
          </a:r>
          <a:endParaRPr lang="ru-RU" sz="1000" kern="1200" dirty="0"/>
        </a:p>
      </dsp:txBody>
      <dsp:txXfrm>
        <a:off x="48623" y="36221"/>
        <a:ext cx="234773" cy="1748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BE6DA-3B92-43E3-A1B5-D16F00B4848D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746125"/>
            <a:ext cx="27971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B7103-5CBA-4587-9D24-D88B296AB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3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050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02FC766-7B01-4D1A-8366-CEB4CE4C3223}" type="datetimeFigureOut">
              <a:rPr lang="ru-RU" smtClean="0"/>
              <a:pPr/>
              <a:t>25.04.2021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6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jpe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6809" y="6434054"/>
            <a:ext cx="2740597" cy="2662256"/>
          </a:xfrm>
          <a:prstGeom prst="rect">
            <a:avLst/>
          </a:prstGeom>
        </p:spPr>
      </p:pic>
      <p:pic>
        <p:nvPicPr>
          <p:cNvPr id="1027" name="Picture 3" descr="C:\Users\ПК\Desktop\depositphotos_77275250-stock-photo-apple-tree-blossoms-with-gree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253" y="683568"/>
            <a:ext cx="1113118" cy="520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mtClean="0"/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64703" y="1763688"/>
            <a:ext cx="22322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88640" y="-47615"/>
            <a:ext cx="619268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Школьный Калейдоскоп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833664" y="3395921"/>
            <a:ext cx="3024336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30782" y="5"/>
            <a:ext cx="1427221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Ежемесячное издание     </a:t>
            </a:r>
          </a:p>
          <a:p>
            <a:pPr algn="ctr"/>
            <a:r>
              <a:rPr lang="ru-RU" sz="1100" dirty="0" smtClean="0"/>
              <a:t>апрель </a:t>
            </a:r>
            <a:r>
              <a:rPr lang="ru-RU" sz="1100" dirty="0" smtClean="0"/>
              <a:t>2021</a:t>
            </a:r>
            <a:endParaRPr lang="ru-RU" sz="1100" dirty="0" smtClean="0"/>
          </a:p>
          <a:p>
            <a:pPr algn="ctr"/>
            <a:r>
              <a:rPr lang="ru-RU" sz="1100" dirty="0" smtClean="0"/>
              <a:t>МБОУ «СОШ №24»                     №</a:t>
            </a:r>
            <a:r>
              <a:rPr lang="ru-RU" sz="1100" dirty="0"/>
              <a:t>8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51447" y="874658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045624" y="785726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5145" y="7092282"/>
            <a:ext cx="22322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764700" y="7452320"/>
            <a:ext cx="60932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/>
              <a:t> </a:t>
            </a:r>
            <a:r>
              <a:rPr lang="ru-RU" sz="1200" dirty="0" smtClean="0"/>
              <a:t>         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1393023" y="5445388"/>
            <a:ext cx="3505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89087" y="1365717"/>
            <a:ext cx="60689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/>
              <a:t>     </a:t>
            </a:r>
            <a:endParaRPr lang="ru-RU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5085184" y="594015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236319" y="97795"/>
            <a:ext cx="385362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603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1603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cs typeface="Arial" pitchFamily="34" charset="0"/>
              </a:rPr>
              <a:t>!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AutoShape 5" descr="https://colorchita.ru/wp-content/uploads/2020/02/bilbord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687198" y="517377"/>
            <a:ext cx="496242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2B2B2B"/>
                </a:solidFill>
                <a:latin typeface="Marck Script"/>
              </a:rPr>
              <a:t>Только труд может сделать человека счастливым, </a:t>
            </a:r>
            <a:r>
              <a:rPr lang="ru-RU" sz="1400" b="1" dirty="0" smtClean="0">
                <a:solidFill>
                  <a:srgbClr val="2B2B2B"/>
                </a:solidFill>
                <a:latin typeface="Marck Script"/>
              </a:rPr>
              <a:t>   приводя </a:t>
            </a:r>
            <a:r>
              <a:rPr lang="ru-RU" sz="1400" b="1" dirty="0">
                <a:solidFill>
                  <a:srgbClr val="2B2B2B"/>
                </a:solidFill>
                <a:latin typeface="Marck Script"/>
              </a:rPr>
              <a:t>его душу в ясность, гармонию и довольство самим собою</a:t>
            </a:r>
            <a:r>
              <a:rPr lang="ru-RU" dirty="0" smtClean="0">
                <a:solidFill>
                  <a:srgbClr val="2B2B2B"/>
                </a:solidFill>
                <a:latin typeface="Marck Script"/>
              </a:rPr>
              <a:t>.</a:t>
            </a:r>
          </a:p>
          <a:p>
            <a:pPr algn="r"/>
            <a:r>
              <a:rPr lang="ru-RU" sz="1400" dirty="0">
                <a:solidFill>
                  <a:srgbClr val="2B2B2B"/>
                </a:solidFill>
                <a:latin typeface="Marck Script"/>
              </a:rPr>
              <a:t>                         В. Г. Белинский</a:t>
            </a:r>
          </a:p>
          <a:p>
            <a:endParaRPr lang="ru-RU" dirty="0" smtClean="0">
              <a:solidFill>
                <a:srgbClr val="2B2B2B"/>
              </a:solidFill>
              <a:latin typeface="Marck Script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0713" y="1563989"/>
            <a:ext cx="2756693" cy="194806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64700" y="1288702"/>
            <a:ext cx="3952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12 апреля – День космонавтики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4530" y="1563989"/>
            <a:ext cx="3488699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1200" dirty="0" smtClean="0">
                <a:solidFill>
                  <a:srgbClr val="000000"/>
                </a:solidFill>
                <a:latin typeface="PT Serif"/>
              </a:rPr>
              <a:t>    12 </a:t>
            </a:r>
            <a:r>
              <a:rPr lang="ru-RU" sz="1200" dirty="0">
                <a:solidFill>
                  <a:srgbClr val="000000"/>
                </a:solidFill>
                <a:latin typeface="PT Serif"/>
              </a:rPr>
              <a:t>апреля 1961 года гражданин Советского Союза старший лейтенант Ю.А. Гагарин на космическом корабле «Восток» впервые в мире совершил орбитальный облет Земли, открыв эпоху пилотируемых космических полетов.</a:t>
            </a:r>
          </a:p>
          <a:p>
            <a:pPr algn="just" fontAlgn="base"/>
            <a:r>
              <a:rPr lang="ru-RU" sz="1200" dirty="0" smtClean="0">
                <a:solidFill>
                  <a:srgbClr val="000000"/>
                </a:solidFill>
                <a:latin typeface="PT Serif"/>
              </a:rPr>
              <a:t>     Полет</a:t>
            </a:r>
            <a:r>
              <a:rPr lang="ru-RU" sz="1200" dirty="0">
                <a:solidFill>
                  <a:srgbClr val="000000"/>
                </a:solidFill>
                <a:latin typeface="PT Serif"/>
              </a:rPr>
              <a:t>, длившийся всего 108 минут, стал мощным прорывом в освоении космоса. Имя Юрия Гагарина стало широко известно в мире, а сам первый космонавт досрочно получил звание майора и звание Героя Советского Союза и навсегда вписал и свое имя, и этот полет в мировую историю</a:t>
            </a:r>
            <a:r>
              <a:rPr lang="ru-RU" sz="1200" dirty="0" smtClean="0">
                <a:solidFill>
                  <a:srgbClr val="000000"/>
                </a:solidFill>
                <a:latin typeface="PT Serif"/>
              </a:rPr>
              <a:t>.</a:t>
            </a:r>
          </a:p>
          <a:p>
            <a:pPr algn="just" fontAlgn="base"/>
            <a:r>
              <a:rPr lang="ru-RU" sz="1200" dirty="0">
                <a:solidFill>
                  <a:srgbClr val="000000"/>
                </a:solidFill>
                <a:latin typeface="PT Serif"/>
              </a:rPr>
              <a:t>В честь первого орбитального полета человека вокруг Земли </a:t>
            </a:r>
            <a:r>
              <a:rPr lang="ru-RU" sz="1200" b="1" dirty="0">
                <a:solidFill>
                  <a:srgbClr val="000000"/>
                </a:solidFill>
                <a:latin typeface="inherit"/>
              </a:rPr>
              <a:t>в апреле 1962 года Указом Президиума Верховного Совета СССР в нашей стране был официально установлен День космонавтики.</a:t>
            </a:r>
            <a:r>
              <a:rPr lang="ru-RU" sz="1200" dirty="0">
                <a:solidFill>
                  <a:srgbClr val="000000"/>
                </a:solidFill>
                <a:latin typeface="PT Serif"/>
              </a:rPr>
              <a:t> Кстати, идею праздника предложил второй летчик-космонавт СССР Герман Титов.</a:t>
            </a:r>
          </a:p>
          <a:p>
            <a:pPr algn="just" fontAlgn="base"/>
            <a:r>
              <a:rPr lang="ru-RU" sz="1200" dirty="0" smtClean="0">
                <a:solidFill>
                  <a:srgbClr val="000000"/>
                </a:solidFill>
                <a:latin typeface="PT Serif"/>
              </a:rPr>
              <a:t>      В </a:t>
            </a:r>
            <a:r>
              <a:rPr lang="ru-RU" sz="1200" dirty="0">
                <a:solidFill>
                  <a:srgbClr val="000000"/>
                </a:solidFill>
                <a:latin typeface="PT Serif"/>
              </a:rPr>
              <a:t>дальнейшем дата 12 апреля стала не только Днем космонавтики. В 1969 году Международная авиационная федерация назначила на 12 апреля </a:t>
            </a:r>
            <a:r>
              <a:rPr lang="ru-RU" sz="1200" b="1" dirty="0">
                <a:solidFill>
                  <a:srgbClr val="000000"/>
                </a:solidFill>
                <a:latin typeface="inherit"/>
              </a:rPr>
              <a:t>Всемирный день авиации и космонавтики.</a:t>
            </a:r>
            <a:r>
              <a:rPr lang="ru-RU" sz="1200" dirty="0">
                <a:solidFill>
                  <a:srgbClr val="000000"/>
                </a:solidFill>
                <a:latin typeface="PT Serif"/>
              </a:rPr>
              <a:t> А уже в 2011 году это день стал еще и </a:t>
            </a:r>
            <a:r>
              <a:rPr lang="ru-RU" sz="1200" b="1" dirty="0">
                <a:solidFill>
                  <a:srgbClr val="000000"/>
                </a:solidFill>
                <a:latin typeface="inherit"/>
              </a:rPr>
              <a:t>Международным днем полета человека в космос </a:t>
            </a:r>
            <a:r>
              <a:rPr lang="ru-RU" sz="1200" dirty="0">
                <a:solidFill>
                  <a:srgbClr val="000000"/>
                </a:solidFill>
                <a:latin typeface="PT Serif"/>
              </a:rPr>
              <a:t>по инициативе Генеральной Ассамблеи ООН. Под резолюцией, официально подтверждающей этот факт, подписались более шестидесяти государств.</a:t>
            </a:r>
          </a:p>
          <a:p>
            <a:pPr fontAlgn="base"/>
            <a:endParaRPr lang="ru-RU" sz="1400" b="0" i="0" dirty="0">
              <a:solidFill>
                <a:srgbClr val="000000"/>
              </a:solidFill>
              <a:effectLst/>
              <a:latin typeface="PT Serif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8133" y="7338577"/>
            <a:ext cx="2865073" cy="1762019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4182476" y="3555494"/>
            <a:ext cx="263493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Verdana" panose="020B0604030504040204" pitchFamily="34" charset="0"/>
              </a:rPr>
              <a:t>          Космонавт</a:t>
            </a:r>
          </a:p>
          <a:p>
            <a:r>
              <a:rPr lang="ru-RU" sz="1200" dirty="0" smtClean="0">
                <a:solidFill>
                  <a:srgbClr val="FF0000"/>
                </a:solidFill>
                <a:latin typeface="Verdana" panose="020B0604030504040204" pitchFamily="34" charset="0"/>
              </a:rPr>
              <a:t>В </a:t>
            </a:r>
            <a:r>
              <a:rPr lang="ru-RU" sz="1200" dirty="0">
                <a:solidFill>
                  <a:srgbClr val="FF0000"/>
                </a:solidFill>
                <a:latin typeface="Verdana" panose="020B0604030504040204" pitchFamily="34" charset="0"/>
              </a:rPr>
              <a:t>день весенний, день апрельский,</a:t>
            </a:r>
            <a:r>
              <a:rPr lang="ru-RU" sz="1200" dirty="0">
                <a:solidFill>
                  <a:srgbClr val="FF0000"/>
                </a:solidFill>
              </a:rPr>
              <a:t/>
            </a:r>
            <a:br>
              <a:rPr lang="ru-RU" sz="1200" dirty="0">
                <a:solidFill>
                  <a:srgbClr val="FF0000"/>
                </a:solidFill>
              </a:rPr>
            </a:br>
            <a:r>
              <a:rPr lang="ru-RU" sz="1200" dirty="0">
                <a:solidFill>
                  <a:srgbClr val="FF0000"/>
                </a:solidFill>
                <a:latin typeface="Verdana" panose="020B0604030504040204" pitchFamily="34" charset="0"/>
              </a:rPr>
              <a:t>Много лет тому назад,</a:t>
            </a:r>
            <a:r>
              <a:rPr lang="ru-RU" sz="1200" dirty="0">
                <a:solidFill>
                  <a:srgbClr val="FF0000"/>
                </a:solidFill>
              </a:rPr>
              <a:t/>
            </a:r>
            <a:br>
              <a:rPr lang="ru-RU" sz="1200" dirty="0">
                <a:solidFill>
                  <a:srgbClr val="FF0000"/>
                </a:solidFill>
              </a:rPr>
            </a:br>
            <a:r>
              <a:rPr lang="ru-RU" sz="1200" dirty="0">
                <a:solidFill>
                  <a:srgbClr val="FF0000"/>
                </a:solidFill>
                <a:latin typeface="Verdana" panose="020B0604030504040204" pitchFamily="34" charset="0"/>
              </a:rPr>
              <a:t>Мчалась в космосе ракета</a:t>
            </a:r>
            <a:r>
              <a:rPr lang="ru-RU" sz="1200" dirty="0">
                <a:solidFill>
                  <a:srgbClr val="FF0000"/>
                </a:solidFill>
              </a:rPr>
              <a:t/>
            </a:r>
            <a:br>
              <a:rPr lang="ru-RU" sz="1200" dirty="0">
                <a:solidFill>
                  <a:srgbClr val="FF0000"/>
                </a:solidFill>
              </a:rPr>
            </a:br>
            <a:r>
              <a:rPr lang="ru-RU" sz="1200" dirty="0">
                <a:solidFill>
                  <a:srgbClr val="FF0000"/>
                </a:solidFill>
                <a:latin typeface="Verdana" panose="020B0604030504040204" pitchFamily="34" charset="0"/>
              </a:rPr>
              <a:t>Завораживая взгляд.</a:t>
            </a:r>
            <a:r>
              <a:rPr lang="ru-RU" sz="1200" dirty="0">
                <a:solidFill>
                  <a:srgbClr val="FF0000"/>
                </a:solidFill>
              </a:rPr>
              <a:t/>
            </a:r>
            <a:br>
              <a:rPr lang="ru-RU" sz="1200" dirty="0">
                <a:solidFill>
                  <a:srgbClr val="FF0000"/>
                </a:solidFill>
              </a:rPr>
            </a:br>
            <a:r>
              <a:rPr lang="ru-RU" sz="1200" dirty="0">
                <a:solidFill>
                  <a:srgbClr val="FF0000"/>
                </a:solidFill>
                <a:latin typeface="Verdana" panose="020B0604030504040204" pitchFamily="34" charset="0"/>
              </a:rPr>
              <a:t>Новость слышала планета:</a:t>
            </a:r>
            <a:r>
              <a:rPr lang="ru-RU" sz="1200" dirty="0">
                <a:solidFill>
                  <a:srgbClr val="FF0000"/>
                </a:solidFill>
              </a:rPr>
              <a:t/>
            </a:r>
            <a:br>
              <a:rPr lang="ru-RU" sz="1200" dirty="0">
                <a:solidFill>
                  <a:srgbClr val="FF0000"/>
                </a:solidFill>
              </a:rPr>
            </a:br>
            <a:r>
              <a:rPr lang="ru-RU" sz="1200" dirty="0">
                <a:solidFill>
                  <a:srgbClr val="FF0000"/>
                </a:solidFill>
                <a:latin typeface="Verdana" panose="020B0604030504040204" pitchFamily="34" charset="0"/>
              </a:rPr>
              <a:t>«Русский парень полетел!»,</a:t>
            </a:r>
            <a:r>
              <a:rPr lang="ru-RU" sz="1200" dirty="0">
                <a:solidFill>
                  <a:srgbClr val="FF0000"/>
                </a:solidFill>
              </a:rPr>
              <a:t/>
            </a:r>
            <a:br>
              <a:rPr lang="ru-RU" sz="1200" dirty="0">
                <a:solidFill>
                  <a:srgbClr val="FF0000"/>
                </a:solidFill>
              </a:rPr>
            </a:br>
            <a:r>
              <a:rPr lang="ru-RU" sz="1200" dirty="0">
                <a:solidFill>
                  <a:srgbClr val="FF0000"/>
                </a:solidFill>
                <a:latin typeface="Verdana" panose="020B0604030504040204" pitchFamily="34" charset="0"/>
              </a:rPr>
              <a:t>И героем-космонавтом</a:t>
            </a:r>
            <a:r>
              <a:rPr lang="ru-RU" sz="1200" dirty="0">
                <a:solidFill>
                  <a:srgbClr val="FF0000"/>
                </a:solidFill>
              </a:rPr>
              <a:t/>
            </a:r>
            <a:br>
              <a:rPr lang="ru-RU" sz="1200" dirty="0">
                <a:solidFill>
                  <a:srgbClr val="FF0000"/>
                </a:solidFill>
              </a:rPr>
            </a:br>
            <a:r>
              <a:rPr lang="ru-RU" sz="1200" dirty="0">
                <a:solidFill>
                  <a:srgbClr val="FF0000"/>
                </a:solidFill>
                <a:latin typeface="Verdana" panose="020B0604030504040204" pitchFamily="34" charset="0"/>
              </a:rPr>
              <a:t>Каждый мальчик стать хотел.</a:t>
            </a:r>
            <a:r>
              <a:rPr lang="ru-RU" sz="1200" dirty="0">
                <a:solidFill>
                  <a:srgbClr val="FF0000"/>
                </a:solidFill>
              </a:rPr>
              <a:t/>
            </a:r>
            <a:br>
              <a:rPr lang="ru-RU" sz="1200" dirty="0">
                <a:solidFill>
                  <a:srgbClr val="FF0000"/>
                </a:solidFill>
              </a:rPr>
            </a:br>
            <a:r>
              <a:rPr lang="ru-RU" sz="1200" dirty="0">
                <a:solidFill>
                  <a:srgbClr val="FF0000"/>
                </a:solidFill>
                <a:latin typeface="Verdana" panose="020B0604030504040204" pitchFamily="34" charset="0"/>
              </a:rPr>
              <a:t>Только первым быть непросто.</a:t>
            </a:r>
            <a:r>
              <a:rPr lang="ru-RU" sz="1200" dirty="0">
                <a:solidFill>
                  <a:srgbClr val="FF0000"/>
                </a:solidFill>
              </a:rPr>
              <a:t/>
            </a:r>
            <a:br>
              <a:rPr lang="ru-RU" sz="1200" dirty="0">
                <a:solidFill>
                  <a:srgbClr val="FF0000"/>
                </a:solidFill>
              </a:rPr>
            </a:br>
            <a:r>
              <a:rPr lang="ru-RU" sz="1200" dirty="0">
                <a:solidFill>
                  <a:srgbClr val="FF0000"/>
                </a:solidFill>
                <a:latin typeface="Verdana" panose="020B0604030504040204" pitchFamily="34" charset="0"/>
              </a:rPr>
              <a:t>Очень сложно первым стать.</a:t>
            </a:r>
            <a:r>
              <a:rPr lang="ru-RU" sz="1200" dirty="0">
                <a:solidFill>
                  <a:srgbClr val="FF0000"/>
                </a:solidFill>
              </a:rPr>
              <a:t/>
            </a:r>
            <a:br>
              <a:rPr lang="ru-RU" sz="1200" dirty="0">
                <a:solidFill>
                  <a:srgbClr val="FF0000"/>
                </a:solidFill>
              </a:rPr>
            </a:br>
            <a:r>
              <a:rPr lang="ru-RU" sz="1200" dirty="0">
                <a:solidFill>
                  <a:srgbClr val="FF0000"/>
                </a:solidFill>
                <a:latin typeface="Verdana" panose="020B0604030504040204" pitchFamily="34" charset="0"/>
              </a:rPr>
              <a:t>Надо вырасти достойным,</a:t>
            </a:r>
            <a:r>
              <a:rPr lang="ru-RU" sz="1200" dirty="0">
                <a:solidFill>
                  <a:srgbClr val="FF0000"/>
                </a:solidFill>
              </a:rPr>
              <a:t/>
            </a:r>
            <a:br>
              <a:rPr lang="ru-RU" sz="1200" dirty="0">
                <a:solidFill>
                  <a:srgbClr val="FF0000"/>
                </a:solidFill>
              </a:rPr>
            </a:br>
            <a:r>
              <a:rPr lang="ru-RU" sz="1200" dirty="0">
                <a:solidFill>
                  <a:srgbClr val="FF0000"/>
                </a:solidFill>
                <a:latin typeface="Verdana" panose="020B0604030504040204" pitchFamily="34" charset="0"/>
              </a:rPr>
              <a:t>Всё уметь и много знать.</a:t>
            </a:r>
            <a:r>
              <a:rPr lang="ru-RU" sz="1200" dirty="0">
                <a:solidFill>
                  <a:srgbClr val="FF0000"/>
                </a:solidFill>
              </a:rPr>
              <a:t/>
            </a:r>
            <a:br>
              <a:rPr lang="ru-RU" sz="1200" dirty="0">
                <a:solidFill>
                  <a:srgbClr val="FF0000"/>
                </a:solidFill>
              </a:rPr>
            </a:b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2048" name="4-конечная звезда 2047"/>
          <p:cNvSpPr/>
          <p:nvPr/>
        </p:nvSpPr>
        <p:spPr>
          <a:xfrm>
            <a:off x="3146313" y="944331"/>
            <a:ext cx="914400" cy="49072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52" name="4-конечная звезда 2051"/>
          <p:cNvSpPr/>
          <p:nvPr/>
        </p:nvSpPr>
        <p:spPr>
          <a:xfrm>
            <a:off x="4162666" y="1474961"/>
            <a:ext cx="914400" cy="9144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53" name="4-конечная звезда 2052"/>
          <p:cNvSpPr/>
          <p:nvPr/>
        </p:nvSpPr>
        <p:spPr>
          <a:xfrm>
            <a:off x="3957968" y="939944"/>
            <a:ext cx="1067442" cy="319634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56" name="4-конечная звезда 2055"/>
          <p:cNvSpPr/>
          <p:nvPr/>
        </p:nvSpPr>
        <p:spPr>
          <a:xfrm>
            <a:off x="6218153" y="1638441"/>
            <a:ext cx="408219" cy="590777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57" name="4-конечная звезда 2056"/>
          <p:cNvSpPr/>
          <p:nvPr/>
        </p:nvSpPr>
        <p:spPr>
          <a:xfrm>
            <a:off x="2241576" y="1025709"/>
            <a:ext cx="652060" cy="370957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59" name="4-конечная звезда 2058"/>
          <p:cNvSpPr/>
          <p:nvPr/>
        </p:nvSpPr>
        <p:spPr>
          <a:xfrm>
            <a:off x="5929157" y="3204095"/>
            <a:ext cx="914400" cy="9144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60" name="4-конечная звезда 2059"/>
          <p:cNvSpPr/>
          <p:nvPr/>
        </p:nvSpPr>
        <p:spPr>
          <a:xfrm>
            <a:off x="5367926" y="896811"/>
            <a:ext cx="498697" cy="42929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161" y="7789819"/>
            <a:ext cx="1988840" cy="131091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947" y="6773702"/>
            <a:ext cx="1824769" cy="12546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4704" y="4464203"/>
            <a:ext cx="24482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100" b="1" dirty="0" smtClean="0"/>
          </a:p>
          <a:p>
            <a:pPr algn="ctr"/>
            <a:endParaRPr lang="ru-RU" sz="1100" b="1" dirty="0"/>
          </a:p>
          <a:p>
            <a:pPr algn="ctr"/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692696" y="32445"/>
            <a:ext cx="6165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405833687"/>
              </p:ext>
            </p:extLst>
          </p:nvPr>
        </p:nvGraphicFramePr>
        <p:xfrm>
          <a:off x="6498628" y="8820472"/>
          <a:ext cx="332656" cy="247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64704" y="37511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1200" dirty="0"/>
              <a:t> 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4704" y="13395"/>
            <a:ext cx="4392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 </a:t>
            </a:r>
            <a:endParaRPr lang="ru-RU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87202" y="971600"/>
            <a:ext cx="60837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i="1" dirty="0" smtClean="0"/>
              <a:t>         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762261" y="6718281"/>
            <a:ext cx="60261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                            </a:t>
            </a:r>
            <a:endParaRPr lang="ru-RU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850070" y="33164"/>
            <a:ext cx="5850556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850" algn="ctr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Безопасность- прежде всего!</a:t>
            </a:r>
          </a:p>
          <a:p>
            <a:pPr indent="450850" algn="just"/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Не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секрет, что пожары чаще всего происходят от беспечного отношения к огню самих людей. Значительная часть пожаров происходит в жилье. Здесь гибель и травматизм людей от дыма и огня составляет 9 случаев из 10. По данным Центра пожарной статистики в России при пожарах среди 1 миллиона потерпевших погибает более 100 человек. Это в 6 раз больше, чем в США. 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450850" algn="just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Основными причинами пожаров в быту являются: неосторожное обращение с огнем при курении и приготовлении пищи, использование электробытовых приборов, теле-, видео- и аудиотехники, не адаптированной к отечественной электросети или неисправных, проведение электросварочных работ при ремонтных работах в квартирах, детские шалости с огнем: 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450850" algn="just"/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Пожарная безопасность в квартире: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450850" algn="just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- Не балуйся дома со спичками и зажигалками. Это одна из причин пожаров. 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450850" algn="just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- Не оставляй без присмотра включенные электроприборы, особенно утюги, обогреватели, телевизор, светильники и др. Уходя из дома, не забудь их выключить. 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450850" algn="just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- Не суши белье над плитой. Оно может загореться. 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450850" algn="just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- Не забывай выключить газовую плиту. Если почувствовал запах газа, не зажигай спичек и не включай свет. Срочно проветри квартиру. 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450850" algn="just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- Ни в коем случае не зажигай фейерверки, свечи или бенгальские огни дома без взрослых. 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450850" algn="just"/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Пожарная безопасность в деревне: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450850" algn="just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- В деревне или на даче без взрослых не подходи к печи и не открывай печную дверцу. Оттуда могут выскочить раскаленный уголек или искра и стать причиной пожара. 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450850" algn="just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- Никогда не прикасайся голыми руками к металлическим частям печки. Ты можешь получить серьезный ожог. 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450850" algn="just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- Не трогай без разрешения взрослых печную заслонку. Если ее закрыть раньше времени, в доме скопится угарный газ, и можно задохнуться. 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450850" algn="just"/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Пожарная безопасность в лесу: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450850" algn="just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- Пожар - самая большая опасность в лесу. Поэтому не разводи костер без взрослых. 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450850" algn="just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- Не балуйся с огнем. В сухую жаркую погоду достаточно одной спички или искры от фейерверка, чтобы лес загорелся. 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450850" algn="just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- Если пожар все-таки начался, немедленно выбегай из леса. Старайся бежать в ту сторону, откуда дует ветер. </a:t>
            </a: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450850" algn="just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- Выйдя из леса, обязательно сообщи о пожаре взрослым. </a:t>
            </a:r>
            <a:endParaRPr lang="ru-RU" sz="10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7202" y="6691896"/>
            <a:ext cx="26642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Телефон пожарной службы - </a:t>
            </a:r>
            <a:r>
              <a:rPr lang="ru-RU" sz="1400" dirty="0" smtClean="0">
                <a:solidFill>
                  <a:srgbClr val="FF0000"/>
                </a:solidFill>
              </a:rPr>
              <a:t>01</a:t>
            </a:r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/>
              <a:t>Огонь и дым со всех сторон, </a:t>
            </a:r>
          </a:p>
          <a:p>
            <a:r>
              <a:rPr lang="ru-RU" sz="1400" dirty="0"/>
              <a:t>Нам срочно нужен телефон.</a:t>
            </a:r>
          </a:p>
          <a:p>
            <a:r>
              <a:rPr lang="ru-RU" sz="1400" dirty="0"/>
              <a:t>Простые цифры набирай </a:t>
            </a:r>
          </a:p>
          <a:p>
            <a:r>
              <a:rPr lang="ru-RU" sz="1400" dirty="0"/>
              <a:t>И адрес точный называй.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77584" y="8091877"/>
            <a:ext cx="21962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Ростом невелички - </a:t>
            </a:r>
          </a:p>
          <a:p>
            <a:r>
              <a:rPr lang="ru-RU" sz="1400" dirty="0"/>
              <a:t>Маленькие спички.</a:t>
            </a:r>
          </a:p>
          <a:p>
            <a:r>
              <a:rPr lang="ru-RU" sz="1400" dirty="0"/>
              <a:t>Только трогать спички, </a:t>
            </a:r>
          </a:p>
          <a:p>
            <a:r>
              <a:rPr lang="ru-RU" sz="1400" dirty="0"/>
              <a:t>Не имей привычки!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01312" y="6867796"/>
            <a:ext cx="22696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Ребята, помните о том,</a:t>
            </a:r>
          </a:p>
          <a:p>
            <a:r>
              <a:rPr lang="ru-RU" sz="1400" dirty="0"/>
              <a:t>Что нельзя шутить с огнём</a:t>
            </a:r>
          </a:p>
          <a:p>
            <a:r>
              <a:rPr lang="ru-RU" sz="1400" dirty="0"/>
              <a:t>Кто с огнём неосторожен</a:t>
            </a:r>
          </a:p>
          <a:p>
            <a:r>
              <a:rPr lang="ru-RU" sz="1400" dirty="0"/>
              <a:t>У того пожар возможен.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261" y="7861447"/>
            <a:ext cx="2341732" cy="128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49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2" name="Picture 18" descr="https://i0.wp.com/tatar-congress.org/wp-content/uploads/2020/04/%E2%80%9CBolgar%E2%80%9D-kunakhanes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684" y="7308305"/>
            <a:ext cx="1811398" cy="1806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92696" y="42714"/>
            <a:ext cx="6165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dirty="0"/>
              <a:t> </a:t>
            </a:r>
            <a:endParaRPr lang="ru-RU" sz="1200" dirty="0"/>
          </a:p>
        </p:txBody>
      </p:sp>
      <p:sp>
        <p:nvSpPr>
          <p:cNvPr id="5" name="Овал 4"/>
          <p:cNvSpPr/>
          <p:nvPr/>
        </p:nvSpPr>
        <p:spPr>
          <a:xfrm>
            <a:off x="6237312" y="8820471"/>
            <a:ext cx="504056" cy="2945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2696" y="0"/>
            <a:ext cx="3898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БӨЕК ТУКАЙНЫҢ ТУУЫНА -135 ЕЛ</a:t>
            </a:r>
            <a:endParaRPr lang="ru-RU" dirty="0"/>
          </a:p>
        </p:txBody>
      </p:sp>
      <p:sp>
        <p:nvSpPr>
          <p:cNvPr id="7" name="AutoShape 2" descr="☝🏻"/>
          <p:cNvSpPr>
            <a:spLocks noChangeAspect="1" noChangeArrowheads="1"/>
          </p:cNvSpPr>
          <p:nvPr/>
        </p:nvSpPr>
        <p:spPr bwMode="auto">
          <a:xfrm>
            <a:off x="16808450" y="-682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☝🏻"/>
          <p:cNvSpPr>
            <a:spLocks noChangeAspect="1" noChangeArrowheads="1"/>
          </p:cNvSpPr>
          <p:nvPr/>
        </p:nvSpPr>
        <p:spPr bwMode="auto">
          <a:xfrm>
            <a:off x="2424113" y="-8318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5" descr="😍"/>
          <p:cNvSpPr>
            <a:spLocks noChangeAspect="1" noChangeArrowheads="1"/>
          </p:cNvSpPr>
          <p:nvPr/>
        </p:nvSpPr>
        <p:spPr bwMode="auto">
          <a:xfrm>
            <a:off x="5964238" y="8334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80991" y="339240"/>
            <a:ext cx="40187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Якташларың</a:t>
            </a:r>
            <a:r>
              <a:rPr lang="ru-RU" dirty="0"/>
              <a:t>, Тукай сине </a:t>
            </a:r>
            <a:r>
              <a:rPr lang="ru-RU" dirty="0" err="1"/>
              <a:t>укый</a:t>
            </a:r>
            <a:r>
              <a:rPr lang="ru-RU" dirty="0" smtClean="0"/>
              <a:t>...</a:t>
            </a:r>
            <a:endParaRPr lang="ru-RU" dirty="0"/>
          </a:p>
          <a:p>
            <a:r>
              <a:rPr lang="ru-RU" dirty="0" err="1"/>
              <a:t>Бәләкәйдән</a:t>
            </a:r>
            <a:r>
              <a:rPr lang="ru-RU" dirty="0"/>
              <a:t>, бала </a:t>
            </a:r>
            <a:r>
              <a:rPr lang="ru-RU" dirty="0" err="1"/>
              <a:t>чагыннан</a:t>
            </a:r>
            <a:r>
              <a:rPr lang="ru-RU" dirty="0" smtClean="0"/>
              <a:t>...</a:t>
            </a:r>
            <a:endParaRPr lang="ru-RU" dirty="0"/>
          </a:p>
          <a:p>
            <a:r>
              <a:rPr lang="ru-RU" dirty="0" err="1" smtClean="0"/>
              <a:t>Күңелләрдә</a:t>
            </a:r>
            <a:r>
              <a:rPr lang="ru-RU" dirty="0" smtClean="0"/>
              <a:t>- </a:t>
            </a:r>
            <a:r>
              <a:rPr lang="ru-RU" dirty="0" err="1"/>
              <a:t>синең</a:t>
            </a:r>
            <a:r>
              <a:rPr lang="ru-RU" dirty="0"/>
              <a:t> </a:t>
            </a:r>
            <a:r>
              <a:rPr lang="ru-RU" dirty="0" err="1" smtClean="0"/>
              <a:t>якты</a:t>
            </a:r>
            <a:r>
              <a:rPr lang="ru-RU" dirty="0" smtClean="0"/>
              <a:t> </a:t>
            </a:r>
            <a:r>
              <a:rPr lang="ru-RU" dirty="0" err="1" smtClean="0"/>
              <a:t>җырлар</a:t>
            </a:r>
            <a:r>
              <a:rPr lang="ru-RU" dirty="0" smtClean="0"/>
              <a:t>,</a:t>
            </a:r>
            <a:endParaRPr lang="ru-RU" dirty="0"/>
          </a:p>
          <a:p>
            <a:r>
              <a:rPr lang="ru-RU" dirty="0" err="1"/>
              <a:t>Синең</a:t>
            </a:r>
            <a:r>
              <a:rPr lang="ru-RU" dirty="0"/>
              <a:t> </a:t>
            </a:r>
            <a:r>
              <a:rPr lang="ru-RU" dirty="0" err="1"/>
              <a:t>моңнар</a:t>
            </a:r>
            <a:r>
              <a:rPr lang="ru-RU" dirty="0"/>
              <a:t> </a:t>
            </a:r>
            <a:r>
              <a:rPr lang="ru-RU" dirty="0" err="1"/>
              <a:t>күздә</a:t>
            </a:r>
            <a:r>
              <a:rPr lang="ru-RU" dirty="0"/>
              <a:t> </a:t>
            </a:r>
            <a:r>
              <a:rPr lang="ru-RU" dirty="0" err="1"/>
              <a:t>чагылган</a:t>
            </a:r>
            <a:r>
              <a:rPr lang="ru-RU" dirty="0"/>
              <a:t>.</a:t>
            </a:r>
          </a:p>
        </p:txBody>
      </p:sp>
      <p:pic>
        <p:nvPicPr>
          <p:cNvPr id="1026" name="Picture 2" descr="https://ds05.infourok.ru/uploads/ex/00f2/0001d5b1-c4162d09/img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232" y="42714"/>
            <a:ext cx="2416858" cy="207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780991" y="1692231"/>
            <a:ext cx="458537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3D00"/>
                </a:solidFill>
                <a:latin typeface="PT Sans Narrow"/>
              </a:rPr>
              <a:t>Тукай </a:t>
            </a:r>
            <a:r>
              <a:rPr lang="ru-RU" sz="1600" b="1" dirty="0" err="1">
                <a:solidFill>
                  <a:srgbClr val="003D00"/>
                </a:solidFill>
                <a:latin typeface="PT Sans Narrow"/>
              </a:rPr>
              <a:t>турында</a:t>
            </a:r>
            <a:r>
              <a:rPr lang="ru-RU" sz="1600" b="1" dirty="0">
                <a:solidFill>
                  <a:srgbClr val="003D00"/>
                </a:solidFill>
                <a:latin typeface="PT Sans Narrow"/>
              </a:rPr>
              <a:t> </a:t>
            </a:r>
            <a:r>
              <a:rPr lang="ru-RU" sz="1600" b="1" dirty="0" err="1">
                <a:solidFill>
                  <a:srgbClr val="003D00"/>
                </a:solidFill>
                <a:latin typeface="PT Sans Narrow"/>
              </a:rPr>
              <a:t>кызыклы</a:t>
            </a:r>
            <a:r>
              <a:rPr lang="ru-RU" sz="1600" b="1" dirty="0">
                <a:solidFill>
                  <a:srgbClr val="003D00"/>
                </a:solidFill>
                <a:latin typeface="PT Sans Narrow"/>
              </a:rPr>
              <a:t> </a:t>
            </a:r>
            <a:r>
              <a:rPr lang="ru-RU" sz="1600" b="1" dirty="0" err="1">
                <a:solidFill>
                  <a:srgbClr val="003D00"/>
                </a:solidFill>
                <a:latin typeface="PT Sans Narrow"/>
              </a:rPr>
              <a:t>фактлар</a:t>
            </a:r>
            <a:endParaRPr lang="ru-RU" sz="1600" b="1" i="0" dirty="0">
              <a:solidFill>
                <a:srgbClr val="003D00"/>
              </a:solidFill>
              <a:effectLst/>
              <a:latin typeface="PT Sans Narrow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2696" y="2068159"/>
            <a:ext cx="616530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333333"/>
                </a:solidFill>
                <a:latin typeface="PT Sans"/>
              </a:rPr>
              <a:t>- </a:t>
            </a:r>
            <a:r>
              <a:rPr lang="ru-RU" sz="1200" dirty="0" err="1" smtClean="0">
                <a:solidFill>
                  <a:srgbClr val="333333"/>
                </a:solidFill>
                <a:latin typeface="PT Sans"/>
              </a:rPr>
              <a:t>Тукайның</a:t>
            </a:r>
            <a:r>
              <a:rPr lang="ru-RU" sz="1200" dirty="0" smtClean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кечкенә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вакыттагы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фотосурәтләре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сакланмаган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,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дөресрәге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,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балачакта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ул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фотога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төшмәгән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,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чөнки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ул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чорда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авылларда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фотограф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булмаган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.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Шагыйрь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1903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елда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унҗиде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яшендә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беренче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тапкыр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объектив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каршына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басарга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җөрьәт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итә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. Тукай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фотога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төшәргә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яратмаса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да,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архивларда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шагыйрьнең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2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дистәгә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якын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фотосы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бар.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>- </a:t>
            </a:r>
            <a:r>
              <a:rPr lang="ru-RU" sz="1200" dirty="0" err="1" smtClean="0">
                <a:solidFill>
                  <a:srgbClr val="333333"/>
                </a:solidFill>
                <a:latin typeface="PT Sans"/>
              </a:rPr>
              <a:t>Язылган</a:t>
            </a:r>
            <a:r>
              <a:rPr lang="ru-RU" sz="1200" dirty="0" smtClean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һәр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шигырь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юлы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өчен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Габдулла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Тукайга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50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тиен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көмеш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яисә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алтын белән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түли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торган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булганнар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.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Үз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заманында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Тукаев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иң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күп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түләнүчән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шагыйрь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булып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исәпләнгән</a:t>
            </a:r>
            <a:r>
              <a:rPr lang="ru-RU" sz="1200" dirty="0" smtClean="0">
                <a:solidFill>
                  <a:srgbClr val="333333"/>
                </a:solidFill>
                <a:latin typeface="PT Sans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ru-RU" sz="1200" dirty="0" err="1" smtClean="0">
                <a:solidFill>
                  <a:srgbClr val="333333"/>
                </a:solidFill>
                <a:latin typeface="PT Sans"/>
              </a:rPr>
              <a:t>Габдулла</a:t>
            </a:r>
            <a:r>
              <a:rPr lang="ru-RU" sz="1200" dirty="0" smtClean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Тукай татар,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гарәп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, фарсы,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төрек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һәм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урыс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телләрендә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ирекле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аралаша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һәм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яза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белгән</a:t>
            </a:r>
            <a:r>
              <a:rPr lang="ru-RU" sz="1200" dirty="0" smtClean="0">
                <a:solidFill>
                  <a:srgbClr val="333333"/>
                </a:solidFill>
                <a:latin typeface="PT Sans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ru-RU" sz="1200" dirty="0" err="1">
                <a:solidFill>
                  <a:srgbClr val="333333"/>
                </a:solidFill>
                <a:latin typeface="PT Sans"/>
              </a:rPr>
              <a:t>Замандашлары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сөйләве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буенча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Габдулла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Тукай кием-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салымга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артык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игътибар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итмәгән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.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Шагыйрь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тормышыннан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шундый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вакыйга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билгеле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: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базардан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яңа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пиджак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алгач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,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аның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2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размерга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зуррак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булуына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карамастан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,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ул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аны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бер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дә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кыенсынмыйча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,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шактый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озак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кына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киеп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йөргән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ru-RU" sz="1200" dirty="0" err="1" smtClean="0">
                <a:solidFill>
                  <a:srgbClr val="333333"/>
                </a:solidFill>
                <a:latin typeface="PT Sans"/>
              </a:rPr>
              <a:t>Габдулла</a:t>
            </a:r>
            <a:r>
              <a:rPr lang="ru-RU" sz="1200" dirty="0" smtClean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Тукай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халык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җырларын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бик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тә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яраткан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һәм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аларны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җыю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буенча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да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шактый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гына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эшләр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башкарган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.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Шагыйрь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1910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елда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“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Шүрәле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”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тәхәллүсе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белән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имзаланган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“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Халык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моңнары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”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дип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исемләнгән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,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үз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эченә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28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җырны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туплаган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китап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бастырып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чыгара</a:t>
            </a:r>
            <a:r>
              <a:rPr lang="ru-RU" sz="1200" dirty="0" smtClean="0">
                <a:solidFill>
                  <a:srgbClr val="333333"/>
                </a:solidFill>
                <a:latin typeface="PT Sans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ru-RU" sz="1200" dirty="0" smtClean="0">
                <a:solidFill>
                  <a:srgbClr val="333333"/>
                </a:solidFill>
                <a:latin typeface="PT Sans"/>
              </a:rPr>
              <a:t>1906-1907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нче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елларда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«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Әл-гаср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әл-җәдид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» («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Яңа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гасыр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»)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җурналында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Габдулла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Тукай Иван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Крыловның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65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мәсәлен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тәрҗемә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итеп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бастыра</a:t>
            </a:r>
            <a:r>
              <a:rPr lang="ru-RU" sz="1200" dirty="0" smtClean="0">
                <a:solidFill>
                  <a:srgbClr val="333333"/>
                </a:solidFill>
                <a:latin typeface="PT Sans"/>
              </a:rPr>
              <a:t>.</a:t>
            </a:r>
          </a:p>
          <a:p>
            <a:r>
              <a:rPr lang="ru-RU" sz="1200" dirty="0" smtClean="0">
                <a:solidFill>
                  <a:srgbClr val="333333"/>
                </a:solidFill>
                <a:latin typeface="PT Sans"/>
              </a:rPr>
              <a:t>- Тукай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вафат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булу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алдыннан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нәширләрдән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алырга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тиешле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булган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500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сум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акчасын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2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сәләтле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баланы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рус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уку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йортларында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белем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алыр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өчен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сарыф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итәргә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дип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васыять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итә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. Шулай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ук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1913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елда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Петербургның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мөселман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хәйриячәлек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җәмгыяте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вафат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булган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Габдулла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Тукаев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истәлегенә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сәләтле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балалар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өчен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һәркайсы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100әр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сум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булган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махсус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 2 стипендия </a:t>
            </a:r>
            <a:r>
              <a:rPr lang="ru-RU" sz="1200" dirty="0" err="1">
                <a:solidFill>
                  <a:srgbClr val="333333"/>
                </a:solidFill>
                <a:latin typeface="PT Sans"/>
              </a:rPr>
              <a:t>булдыра</a:t>
            </a:r>
            <a:r>
              <a:rPr lang="ru-RU" sz="1200" dirty="0">
                <a:solidFill>
                  <a:srgbClr val="333333"/>
                </a:solidFill>
                <a:latin typeface="PT Sans"/>
              </a:rPr>
              <a:t>.</a:t>
            </a:r>
          </a:p>
          <a:p>
            <a:endParaRPr lang="ru-RU" sz="1000" dirty="0"/>
          </a:p>
        </p:txBody>
      </p:sp>
      <p:pic>
        <p:nvPicPr>
          <p:cNvPr id="1038" name="Picture 14" descr="https://i1.wp.com/tatar-congress.org/wp-content/uploads/2020/04/Tukay-ozyn-buyly-shekert-yanynda-basyp-tor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91" y="6721947"/>
            <a:ext cx="2061406" cy="2382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i1.wp.com/tatar-congress.org/wp-content/uploads/2020/04/%E2%80%9CHalyk-monnary%E2%80%9D-kitab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997" y="6557615"/>
            <a:ext cx="2114514" cy="1902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08440" y="6546113"/>
            <a:ext cx="23791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tt-RU" sz="1000" b="1" dirty="0">
                <a:solidFill>
                  <a:srgbClr val="002060"/>
                </a:solidFill>
                <a:latin typeface="PT Sans"/>
              </a:rPr>
              <a:t>Тукай озын буйлы шәкерт янында</a:t>
            </a:r>
            <a:endParaRPr lang="ru-RU" sz="1000" b="1" dirty="0">
              <a:solidFill>
                <a:srgbClr val="002060"/>
              </a:solidFill>
              <a:latin typeface="PT San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91340" y="8599399"/>
            <a:ext cx="1772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000" dirty="0" smtClean="0"/>
              <a:t>“</a:t>
            </a:r>
            <a:r>
              <a:rPr lang="tt-RU" sz="1000" b="1" dirty="0" smtClean="0"/>
              <a:t>Халык моңнары” китабы</a:t>
            </a:r>
            <a:endParaRPr lang="ru-RU" sz="1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5157192" y="6792334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000" b="1" dirty="0" smtClean="0">
                <a:solidFill>
                  <a:srgbClr val="002060"/>
                </a:solidFill>
              </a:rPr>
              <a:t>“Болгар “кнуакханәсе</a:t>
            </a:r>
            <a:endParaRPr lang="ru-RU" sz="1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53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5505" y="1331640"/>
            <a:ext cx="318938" cy="486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4664" y="-1364393"/>
            <a:ext cx="6021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pPr algn="ctr"/>
            <a:endParaRPr lang="tt-RU" sz="1200" dirty="0"/>
          </a:p>
          <a:p>
            <a:pPr algn="ctr"/>
            <a:endParaRPr lang="tt-RU" sz="1200" dirty="0" smtClean="0"/>
          </a:p>
          <a:p>
            <a:pPr algn="ctr"/>
            <a:endParaRPr lang="tt-RU" sz="12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6533872" y="8682340"/>
            <a:ext cx="343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400" dirty="0"/>
              <a:t>4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605465" y="1763688"/>
            <a:ext cx="1844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69749" y="-412552"/>
            <a:ext cx="60304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/>
              <a:t> </a:t>
            </a:r>
            <a:r>
              <a:rPr lang="ru-RU" sz="1100" b="1" dirty="0" smtClean="0"/>
              <a:t>                                                                             </a:t>
            </a:r>
            <a:endParaRPr lang="ru-RU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8181530" y="5004048"/>
            <a:ext cx="6064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/>
              <a:t>                                                       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2087742" y="-610344"/>
            <a:ext cx="6082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    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764707" y="611565"/>
            <a:ext cx="6093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dirty="0" smtClean="0"/>
              <a:t>      </a:t>
            </a:r>
            <a:endParaRPr lang="ru-RU" sz="1050" dirty="0"/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3717034" y="7596336"/>
            <a:ext cx="3183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sz="16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91725" y="7999586"/>
            <a:ext cx="5850617" cy="11308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92895" y="8172400"/>
            <a:ext cx="2815731" cy="89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Верстка и дизайн –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Тимофеев Э.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Главный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редактор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Бикмухаметова</a:t>
            </a:r>
            <a:r>
              <a:rPr lang="ru-RU" sz="900" dirty="0">
                <a:latin typeface="Verdana" pitchFamily="34" charset="0"/>
                <a:cs typeface="Arial" charset="0"/>
              </a:rPr>
              <a:t> Р.А.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Корректор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–Юсупова Л.Н.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Адрес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редакции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г.Альметьевск</a:t>
            </a:r>
            <a:r>
              <a:rPr lang="ru-RU" sz="900" dirty="0">
                <a:latin typeface="Verdana" pitchFamily="34" charset="0"/>
                <a:cs typeface="Arial" charset="0"/>
              </a:rPr>
              <a:t>, ул. </a:t>
            </a:r>
            <a:endParaRPr lang="ru-RU" sz="900" dirty="0" smtClean="0">
              <a:latin typeface="Verdana" pitchFamily="34" charset="0"/>
              <a:cs typeface="Arial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Шевченко </a:t>
            </a:r>
            <a:r>
              <a:rPr lang="ru-RU" sz="900" dirty="0">
                <a:latin typeface="Verdana" pitchFamily="34" charset="0"/>
                <a:cs typeface="Arial" charset="0"/>
              </a:rPr>
              <a:t>136, Школа №24, </a:t>
            </a:r>
            <a:r>
              <a:rPr lang="ru-RU" sz="900" dirty="0" err="1">
                <a:latin typeface="Verdana" pitchFamily="34" charset="0"/>
                <a:cs typeface="Arial" charset="0"/>
              </a:rPr>
              <a:t>каб</a:t>
            </a:r>
            <a:r>
              <a:rPr lang="ru-RU" sz="900" dirty="0">
                <a:latin typeface="Verdana" pitchFamily="34" charset="0"/>
                <a:cs typeface="Arial" charset="0"/>
              </a:rPr>
              <a:t>. №302</a:t>
            </a:r>
          </a:p>
        </p:txBody>
      </p:sp>
      <p:sp>
        <p:nvSpPr>
          <p:cNvPr id="11" name="AutoShape 4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6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307975" y="79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49592" y="1663180"/>
            <a:ext cx="3242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       </a:t>
            </a:r>
            <a:endParaRPr lang="ru-RU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749593" y="18657"/>
            <a:ext cx="6127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1200" dirty="0"/>
              <a:t>     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71070" y="1971249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sz="1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2" descr="https://mtdata.ru/u17/photo2804/20397953270-0/original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881">
            <a:off x="4514549" y="2025487"/>
            <a:ext cx="512999" cy="544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716434">
            <a:off x="4529454" y="2679895"/>
            <a:ext cx="738187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988840" y="71154"/>
            <a:ext cx="3065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400" b="1" dirty="0" smtClean="0"/>
              <a:t>Интересные школьные мгновения</a:t>
            </a:r>
            <a:endParaRPr lang="ru-RU" sz="1400" b="1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707" y="360114"/>
            <a:ext cx="2267917" cy="210016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0802" y="450121"/>
            <a:ext cx="1624516" cy="255668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0216" y="321323"/>
            <a:ext cx="2140239" cy="168594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203" y="2256088"/>
            <a:ext cx="1298148" cy="207059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03712" y="2531466"/>
            <a:ext cx="2629162" cy="197187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5574" y="4243091"/>
            <a:ext cx="2244668" cy="1683501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64702" y="1969542"/>
            <a:ext cx="1712081" cy="2549561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72326" y="4398466"/>
            <a:ext cx="3364632" cy="1590314"/>
          </a:xfrm>
          <a:prstGeom prst="rect">
            <a:avLst/>
          </a:prstGeom>
        </p:spPr>
      </p:pic>
      <p:sp>
        <p:nvSpPr>
          <p:cNvPr id="31" name="AutoShape 2" descr="https://apf.mail.ru/cgi-bin/readmsg?id=16193507870824673184;0;1&amp;exif=1&amp;full=1&amp;x-email=ruzilya.bikmukhametova%40mail.r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" name="Рисунок 102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59087" y="6049130"/>
            <a:ext cx="2703266" cy="1876933"/>
          </a:xfrm>
          <a:prstGeom prst="rect">
            <a:avLst/>
          </a:prstGeom>
        </p:spPr>
      </p:pic>
      <p:sp>
        <p:nvSpPr>
          <p:cNvPr id="1025" name="AutoShape 4" descr="https://apf.mail.ru/cgi-bin/readmsg?id=16193507930362216564;0;1&amp;exif=1&amp;full=1&amp;x-email=ruzilya.bikmukhametova%40mail.ru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Рисунок 102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2140" y="5974625"/>
            <a:ext cx="1491150" cy="1988200"/>
          </a:xfrm>
          <a:prstGeom prst="rect">
            <a:avLst/>
          </a:prstGeom>
        </p:spPr>
      </p:pic>
      <p:pic>
        <p:nvPicPr>
          <p:cNvPr id="1031" name="Рисунок 103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92765" y="6083922"/>
            <a:ext cx="1377044" cy="1836058"/>
          </a:xfrm>
          <a:prstGeom prst="rect">
            <a:avLst/>
          </a:prstGeom>
        </p:spPr>
      </p:pic>
      <p:sp>
        <p:nvSpPr>
          <p:cNvPr id="1033" name="AutoShape 6" descr="https://apf.mail.ru/cgi-bin/readmsg?id=16193507901779197698;0;1&amp;exif=1&amp;full=1&amp;x-email=ruzilya.bikmukhametova%40mail.ru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0" name="Picture 12" descr="https://xn---13-vedu.xn--p1ai/wp-content/uploads/2020/04/IMG_20200412_194304_590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5" y="8051713"/>
            <a:ext cx="1315000" cy="103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fs3.fotoload.ru/f/0818/1534783493/1920x1080/b7af0698dd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7615" y="8067631"/>
            <a:ext cx="1416257" cy="1026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2913</TotalTime>
  <Words>310</Words>
  <Application>Microsoft Office PowerPoint</Application>
  <PresentationFormat>Экран (4:3)</PresentationFormat>
  <Paragraphs>105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8" baseType="lpstr">
      <vt:lpstr>Arial</vt:lpstr>
      <vt:lpstr>Calibri</vt:lpstr>
      <vt:lpstr>Corbel</vt:lpstr>
      <vt:lpstr>Gill Sans MT</vt:lpstr>
      <vt:lpstr>Helvetica Neue</vt:lpstr>
      <vt:lpstr>inherit</vt:lpstr>
      <vt:lpstr>Marck Script</vt:lpstr>
      <vt:lpstr>PT Sans</vt:lpstr>
      <vt:lpstr>PT Sans Narrow</vt:lpstr>
      <vt:lpstr>PT Serif</vt:lpstr>
      <vt:lpstr>Times New Roman</vt:lpstr>
      <vt:lpstr>Verdana</vt:lpstr>
      <vt:lpstr>Wingdings 2</vt:lpstr>
      <vt:lpstr>Солнцестояние</vt:lpstr>
      <vt:lpstr> 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Калейдоскоп</dc:title>
  <dc:creator>рушания</dc:creator>
  <cp:lastModifiedBy>RePack by Diakov</cp:lastModifiedBy>
  <cp:revision>311</cp:revision>
  <cp:lastPrinted>2016-02-13T10:54:32Z</cp:lastPrinted>
  <dcterms:created xsi:type="dcterms:W3CDTF">2013-09-28T04:10:37Z</dcterms:created>
  <dcterms:modified xsi:type="dcterms:W3CDTF">2021-04-25T12:00:11Z</dcterms:modified>
</cp:coreProperties>
</file>